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56" r:id="rId2"/>
    <p:sldId id="262" r:id="rId3"/>
    <p:sldId id="258" r:id="rId4"/>
    <p:sldId id="260" r:id="rId5"/>
    <p:sldId id="26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2876A4-D95A-41BD-B14E-243F271831E6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C5AC37-ECDD-49A7-9500-9CA5FA80B5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701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5AC37-ECDD-49A7-9500-9CA5FA80B52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620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596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253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17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3690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326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64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16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97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247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775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485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8792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n-US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505808"/>
            <a:ext cx="9144000" cy="3132992"/>
          </a:xfrm>
        </p:spPr>
        <p:txBody>
          <a:bodyPr>
            <a:normAutofit/>
          </a:bodyPr>
          <a:lstStyle/>
          <a:p>
            <a:r>
              <a:rPr lang="ka-GE" sz="4000" dirty="0" smtClean="0">
                <a:solidFill>
                  <a:schemeClr val="bg2">
                    <a:lumMod val="10000"/>
                  </a:schemeClr>
                </a:solidFill>
              </a:rPr>
              <a:t>აკაკი წერეთლის სახელმწიფო უნივერსიტეტი</a:t>
            </a:r>
            <a:br>
              <a:rPr lang="ka-GE" sz="40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ka-GE" sz="4000" dirty="0" smtClean="0">
                <a:solidFill>
                  <a:schemeClr val="tx2"/>
                </a:solidFill>
              </a:rPr>
              <a:t/>
            </a:r>
            <a:br>
              <a:rPr lang="ka-GE" sz="4000" dirty="0" smtClean="0">
                <a:solidFill>
                  <a:schemeClr val="tx2"/>
                </a:solidFill>
              </a:rPr>
            </a:br>
            <a:r>
              <a:rPr lang="ka-GE" sz="4000" dirty="0" smtClean="0">
                <a:solidFill>
                  <a:schemeClr val="bg2">
                    <a:lumMod val="10000"/>
                  </a:schemeClr>
                </a:solidFill>
              </a:rPr>
              <a:t>პროფესიული განათლების ცენტრი</a:t>
            </a:r>
            <a:endParaRPr lang="en-US" sz="40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0" y="-8792"/>
            <a:ext cx="2667000" cy="23469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a-GE" dirty="0" smtClean="0"/>
              <a:t>პროფესიული პროგრამა საფინანსო სერვისები</a:t>
            </a:r>
            <a:endParaRPr lang="en-US" dirty="0"/>
          </a:p>
        </p:txBody>
      </p:sp>
      <p:pic>
        <p:nvPicPr>
          <p:cNvPr id="4099" name="Picture 3" descr="C:\Users\User\Desktop\100972979_252452049334980_6614355412294565888_n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4700588" y="2319278"/>
            <a:ext cx="3565525" cy="3498968"/>
          </a:xfrm>
          <a:prstGeom prst="rect">
            <a:avLst/>
          </a:prstGeom>
          <a:noFill/>
        </p:spPr>
      </p:pic>
      <p:pic>
        <p:nvPicPr>
          <p:cNvPr id="6" name="Picture 2" descr="C:\Users\User\Desktop\100738244_303226964409310_2478825398335438848_n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857250" y="2286000"/>
            <a:ext cx="3565525" cy="3565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000414" cy="1600200"/>
          </a:xfrm>
        </p:spPr>
        <p:txBody>
          <a:bodyPr>
            <a:normAutofit/>
          </a:bodyPr>
          <a:lstStyle/>
          <a:p>
            <a:r>
              <a:rPr lang="ka-GE" sz="3200" dirty="0" smtClean="0"/>
              <a:t>      დასაქმების შესაძლებლობები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001000" cy="41148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a-GE" sz="2800" dirty="0" smtClean="0"/>
              <a:t>ბანკებსა და არასაბანკო საკრედიტო-საფინანსო დაწესებულებებში მოლარე და ოპერატორი</a:t>
            </a:r>
            <a:br>
              <a:rPr lang="ka-GE" sz="2800" dirty="0" smtClean="0"/>
            </a:br>
            <a:endParaRPr lang="ka-GE" sz="2800" dirty="0" smtClean="0"/>
          </a:p>
          <a:p>
            <a:r>
              <a:rPr lang="ka-GE" sz="2800" dirty="0" smtClean="0"/>
              <a:t>სხვადასხვა სავაჭრო ობიეტებში მოლარე (მათ შორის ბილეთების გაყიდვის სალაროებში</a:t>
            </a:r>
          </a:p>
          <a:p>
            <a:pPr marL="34290" indent="0">
              <a:buNone/>
            </a:pPr>
            <a:endParaRPr lang="ka-GE" sz="2800" dirty="0" smtClean="0"/>
          </a:p>
          <a:p>
            <a:r>
              <a:rPr lang="ka-GE" sz="2800" dirty="0" smtClean="0"/>
              <a:t>ნივთების დაგირავებითა და ფულადი თანხების გაცემით დაკავებული აგენტი და ბუკმეკერი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0"/>
            <a:ext cx="8229600" cy="8382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ka-GE" sz="3200" dirty="0" smtClean="0"/>
              <a:t>   კურსდამთავრებულს შეუძლია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229600" cy="46021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ka-GE" sz="2800" dirty="0" smtClean="0"/>
              <a:t>აწარმოოს ნაღდი და უნაღდო ანგარიშწსორება სავაჭრო ობიექტებში</a:t>
            </a:r>
          </a:p>
          <a:p>
            <a:pPr>
              <a:buFont typeface="Wingdings" pitchFamily="2" charset="2"/>
              <a:buChar char="v"/>
            </a:pPr>
            <a:r>
              <a:rPr lang="ka-GE" sz="2800" dirty="0" smtClean="0"/>
              <a:t>აწარმოოს ნაღდი და უნაღდო ანგარიშწსორება საბანკო დაწესებულებებში</a:t>
            </a:r>
          </a:p>
          <a:p>
            <a:pPr>
              <a:buFont typeface="Wingdings" pitchFamily="2" charset="2"/>
              <a:buChar char="v"/>
            </a:pPr>
            <a:r>
              <a:rPr lang="ka-GE" sz="2800" dirty="0" smtClean="0"/>
              <a:t>განახორციელოს სალარო და საბანკო ოპერაციები</a:t>
            </a:r>
          </a:p>
          <a:p>
            <a:pPr>
              <a:buFont typeface="Wingdings" pitchFamily="2" charset="2"/>
              <a:buChar char="v"/>
            </a:pPr>
            <a:r>
              <a:rPr lang="ka-GE" sz="2800" dirty="0" smtClean="0"/>
              <a:t>შესთავაზოს კლიენტებს საბანკო პროდუქტები</a:t>
            </a:r>
          </a:p>
          <a:p>
            <a:pPr>
              <a:buFont typeface="Wingdings" pitchFamily="2" charset="2"/>
              <a:buChar char="v"/>
            </a:pPr>
            <a:r>
              <a:rPr lang="ka-GE" sz="2800" dirty="0" smtClean="0"/>
              <a:t>ეფექტურად მოემსახუროს კლიენტებს</a:t>
            </a:r>
          </a:p>
          <a:p>
            <a:pPr>
              <a:buFont typeface="Wingdings" pitchFamily="2" charset="2"/>
              <a:buChar char="v"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rmAutofit/>
          </a:bodyPr>
          <a:lstStyle/>
          <a:p>
            <a:r>
              <a:rPr lang="ka-GE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ylfaen" panose="010A0502050306030303" pitchFamily="18" charset="0"/>
                <a:ea typeface="+mn-ea"/>
                <a:cs typeface="+mn-cs"/>
              </a:rPr>
              <a:t>                  პროგრამაზე პროფესიული სტუდენტის სწავლა უფასოა </a:t>
            </a:r>
            <a:br>
              <a:rPr lang="ka-GE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ylfaen" panose="010A0502050306030303" pitchFamily="18" charset="0"/>
                <a:ea typeface="+mn-ea"/>
                <a:cs typeface="+mn-cs"/>
              </a:rPr>
            </a:br>
            <a:r>
              <a:rPr lang="ka-GE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ylfaen" panose="010A0502050306030303" pitchFamily="18" charset="0"/>
                <a:ea typeface="+mn-ea"/>
                <a:cs typeface="+mn-cs"/>
              </a:rPr>
              <a:t/>
            </a:r>
            <a:br>
              <a:rPr lang="ka-GE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ylfaen" panose="010A0502050306030303" pitchFamily="18" charset="0"/>
                <a:ea typeface="+mn-ea"/>
                <a:cs typeface="+mn-cs"/>
              </a:rPr>
            </a:br>
            <a:r>
              <a:rPr lang="ka-GE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ylfaen" panose="010A0502050306030303" pitchFamily="18" charset="0"/>
                <a:ea typeface="+mn-ea"/>
                <a:cs typeface="+mn-cs"/>
              </a:rPr>
              <a:t>         </a:t>
            </a:r>
            <a:br>
              <a:rPr lang="ka-GE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ylfaen" panose="010A0502050306030303" pitchFamily="18" charset="0"/>
                <a:ea typeface="+mn-ea"/>
                <a:cs typeface="+mn-cs"/>
              </a:rPr>
            </a:br>
            <a:r>
              <a:rPr lang="ka-GE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ylfaen" panose="010A0502050306030303" pitchFamily="18" charset="0"/>
                <a:ea typeface="+mn-ea"/>
                <a:cs typeface="+mn-cs"/>
              </a:rPr>
              <a:t>                      </a:t>
            </a:r>
            <a:r>
              <a:rPr lang="ka-GE" sz="2000" b="1" dirty="0" smtClean="0">
                <a:solidFill>
                  <a:schemeClr val="tx1"/>
                </a:solidFill>
                <a:latin typeface="Sylfaen" panose="010A0502050306030303" pitchFamily="18" charset="0"/>
                <a:ea typeface="+mn-ea"/>
                <a:cs typeface="+mn-cs"/>
              </a:rPr>
              <a:t>სწავლას სრულად აფინანსებს სახელმწიფო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" y="2667000"/>
            <a:ext cx="8343900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sz="2800" b="1" dirty="0" smtClean="0"/>
              <a:t>პროფესიულ პროგრამაზე სწავლის </a:t>
            </a:r>
            <a:r>
              <a:rPr lang="ka-GE" sz="2800" b="1" dirty="0" smtClean="0"/>
              <a:t>მსურველთა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ka-GE" dirty="0" smtClean="0"/>
              <a:t>რეგისტრაცია </a:t>
            </a:r>
            <a:r>
              <a:rPr lang="ka-GE" dirty="0" smtClean="0"/>
              <a:t>მიმდინარეობს </a:t>
            </a:r>
            <a:r>
              <a:rPr lang="ka-GE" b="1" dirty="0" smtClean="0"/>
              <a:t>202</a:t>
            </a:r>
            <a:r>
              <a:rPr lang="ka-GE" b="1" dirty="0"/>
              <a:t>2</a:t>
            </a:r>
            <a:r>
              <a:rPr lang="ka-GE" b="1" dirty="0" smtClean="0"/>
              <a:t> წლის 2 მაისიდან 22 აგვისტოს </a:t>
            </a:r>
            <a:r>
              <a:rPr lang="ka-GE" dirty="0" smtClean="0"/>
              <a:t>ჩათვლით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ka-GE" dirty="0" smtClean="0"/>
              <a:t>რეგისტრაციის </a:t>
            </a:r>
            <a:r>
              <a:rPr lang="ka-GE" dirty="0" smtClean="0"/>
              <a:t>გავლა შესაძლებელია ვებ- გვერდზე: </a:t>
            </a:r>
            <a:r>
              <a:rPr lang="en-US" b="1" dirty="0" smtClean="0"/>
              <a:t>vet.emis.ge</a:t>
            </a:r>
            <a:r>
              <a:rPr lang="ka-GE" dirty="0" smtClean="0"/>
              <a:t> </a:t>
            </a:r>
            <a:r>
              <a:rPr lang="en-US" dirty="0" smtClean="0"/>
              <a:t> </a:t>
            </a:r>
            <a:endParaRPr lang="ka-GE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ka-GE" dirty="0" smtClean="0"/>
              <a:t>ან </a:t>
            </a:r>
            <a:r>
              <a:rPr lang="ka-GE" b="1" dirty="0" smtClean="0"/>
              <a:t>თამარ მეფის ქ. 59 (</a:t>
            </a:r>
            <a:r>
              <a:rPr lang="ka-GE" dirty="0" smtClean="0"/>
              <a:t>აწსუ </a:t>
            </a:r>
            <a:r>
              <a:rPr lang="en-US" dirty="0" smtClean="0"/>
              <a:t>I </a:t>
            </a:r>
            <a:r>
              <a:rPr lang="ka-GE" dirty="0" smtClean="0"/>
              <a:t>კორპუსი, </a:t>
            </a:r>
            <a:r>
              <a:rPr lang="en-US" dirty="0" smtClean="0"/>
              <a:t>N -1107</a:t>
            </a:r>
            <a:r>
              <a:rPr lang="en-US" dirty="0" smtClean="0"/>
              <a:t>)</a:t>
            </a:r>
            <a:endParaRPr lang="ka-GE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ka-GE" dirty="0" smtClean="0"/>
              <a:t>პროგრამაზე </a:t>
            </a:r>
            <a:r>
              <a:rPr lang="ka-GE" dirty="0"/>
              <a:t>ჩარიცხვა მოხდება მოტივაციური გასაუბრების საფუძველზე. </a:t>
            </a:r>
            <a:r>
              <a:rPr lang="ka-GE" dirty="0" smtClean="0"/>
              <a:t/>
            </a:r>
            <a:br>
              <a:rPr lang="ka-GE" dirty="0" smtClean="0"/>
            </a:br>
            <a:r>
              <a:rPr lang="ka-GE" dirty="0" smtClean="0"/>
              <a:t/>
            </a:r>
            <a:br>
              <a:rPr lang="ka-GE" dirty="0" smtClean="0"/>
            </a:br>
            <a:r>
              <a:rPr lang="ka-GE" dirty="0" smtClean="0"/>
              <a:t>დამატებითი კითხვების შემთხვევაში მოგვწერეთ </a:t>
            </a:r>
            <a:r>
              <a:rPr lang="en-US" dirty="0" smtClean="0"/>
              <a:t>Facebook </a:t>
            </a:r>
            <a:r>
              <a:rPr lang="ka-GE" dirty="0" smtClean="0"/>
              <a:t>გვერდზე- </a:t>
            </a:r>
            <a:r>
              <a:rPr lang="ka-GE" b="1" dirty="0" smtClean="0"/>
              <a:t>„აწსუ პროფესიული და უწყვეტი განათლების ცენტრი’’, </a:t>
            </a:r>
            <a:r>
              <a:rPr lang="ka-GE" dirty="0" smtClean="0"/>
              <a:t>ან მიმართეთ პროგრამის ხელმძღვანელს . ( თინათინ გუგეშაშვილი - 577198059)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26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253</TotalTime>
  <Words>97</Words>
  <Application>Microsoft Office PowerPoint</Application>
  <PresentationFormat>On-screen Show (4:3)</PresentationFormat>
  <Paragraphs>20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Corbel</vt:lpstr>
      <vt:lpstr>Sylfaen</vt:lpstr>
      <vt:lpstr>Wingdings</vt:lpstr>
      <vt:lpstr>Basis</vt:lpstr>
      <vt:lpstr>PowerPoint Presentation</vt:lpstr>
      <vt:lpstr>პროფესიული პროგრამა საფინანსო სერვისები</vt:lpstr>
      <vt:lpstr>      დასაქმების შესაძლებლობები</vt:lpstr>
      <vt:lpstr>   კურსდამთავრებულს შეუძლია</vt:lpstr>
      <vt:lpstr>                  პროგრამაზე პროფესიული სტუდენტის სწავლა უფასოა                                   სწავლას სრულად აფინანსებს სახელმწიფო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საფინანსო სერვისები</dc:title>
  <dc:creator>User</dc:creator>
  <cp:lastModifiedBy>admin</cp:lastModifiedBy>
  <cp:revision>30</cp:revision>
  <dcterms:created xsi:type="dcterms:W3CDTF">2006-08-16T00:00:00Z</dcterms:created>
  <dcterms:modified xsi:type="dcterms:W3CDTF">2022-05-23T10:16:24Z</dcterms:modified>
</cp:coreProperties>
</file>